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6" r:id="rId4"/>
    <p:sldId id="259" r:id="rId5"/>
    <p:sldId id="261" r:id="rId6"/>
    <p:sldId id="257" r:id="rId7"/>
    <p:sldId id="267" r:id="rId8"/>
    <p:sldId id="268" r:id="rId9"/>
    <p:sldId id="269" r:id="rId10"/>
    <p:sldId id="262" r:id="rId11"/>
    <p:sldId id="260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2E4E1-05EF-431B-B957-8FBE4EFE0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263D4-6EB4-4583-844B-D5F954CCF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3547B-B356-4CF1-AFF0-1310F213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D1B3E-D273-4EA3-B8EB-F45DE6E6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808B1-4800-4F50-B8D3-D2AAE660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2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8F30A-8EBF-4CCB-BAA4-DA29781E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3267C2-3441-4B01-A7D6-F33F7B603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6ADE3-4FC7-47A6-A81D-C8D6D1CB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A196C-54BC-46BA-B0EC-E3631631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187FF-A0CD-4E24-B96C-E43266BB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66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D94598-F91D-48AE-9D8C-9B9C59418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B4466F-0C0A-42E9-8785-27EDFF8F9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5F175-4B5C-4B76-8DEB-1E6D9858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04839-F0EA-4039-8FD4-EF1A27AA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AFC3C-1CE9-4866-9F1D-E0A82DA8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25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7F7D3-0223-4416-9DE7-7EAC258C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4FEA34-55D0-4254-89CB-BDE27014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29338-7F9C-4C6A-89CE-A6729449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60673-91D1-43ED-B61B-38474596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4B40C-1212-4BCB-8920-0FBC784D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3761B-C2E5-4525-8E31-1C456DA7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C681A8-A9B8-41FF-A2B0-3232291D0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500BC-B59D-48CF-8CCC-6A0708A7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1DEC24-4E66-4C90-BA9F-FD767131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730B4-C8B5-4E9A-8D53-BA5E76EC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44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2EF2-BBB9-4F17-8EF9-64AA6F75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0B7ED-82FF-41BC-9600-7F498C371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F2FB20-57B0-40FC-9082-14E81531D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6A616C-663C-4DE6-806A-3AED77C3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9B4C84-BE8A-4037-844C-D9055216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43B44-CA06-468D-A9A6-4CC1941F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93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FCB5-C541-4830-BAC9-50770997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BF85A-013F-4939-AEA9-12FCF0BF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A761AA-2CB8-4D5A-AD2A-9E5D1499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BFF4A7-771A-4BDC-8098-5966A17E3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5CE88-20EF-44FE-B3D4-3549D73A9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CFC14F-F2B6-4430-A858-07956A3C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BF9882-1AAA-48ED-B438-3F09B6F0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A8980D-4EBD-491A-8D50-978BB755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44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67DC5-DAB4-441E-9134-E5EF5280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712648-20FD-4D7C-94DC-9B7B65BB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2A0D3C-4D94-4885-9442-5BE9AB04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A00F89-CC22-4CAF-B36B-746A6575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4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6B3773-B8CE-404B-A644-199406A6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7BC206-63EA-4C82-AFC1-DD19F7E5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6DCB7B-5BD6-4254-A33E-9A007332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36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88154-CD85-4AE5-A300-A1935BCF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6745C-F4B7-4322-B26F-40898EDE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D194F-E46D-4A4A-A058-A33E1819A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FFF8B-E729-4342-9C3E-DDAC4C23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6B2932-1987-4FCB-A67C-411F334C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C323E6-A441-4A83-9AE7-1EFFD11E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02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F45D1-35ED-4086-BEEC-8FD4400C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84EAD6-9786-4D0B-AADE-98D218238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DB0CB5-18C0-4884-8219-12C5F9998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55106B-27FC-4737-938B-D3D875A4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849384-FA0D-4B1D-8E18-30061625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41F5A-ABA4-43BB-A89E-64353696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80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4DA3B-4AAE-47BE-8C5A-F0CE077F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FBD886-8985-44CB-8AA7-87034EE61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9DA60-6F6B-4D03-9768-CCE71191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740E-FB41-42B1-9C9C-3149B31C226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AD59D0-DB3D-401E-AAFC-52EABDF62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463E4-309A-432F-ADC9-AAD02F882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E1EE-6C74-4F42-B359-C591AE3F33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96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66DD-81AA-465A-8D2B-F83E0E8F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170" y="197427"/>
            <a:ext cx="8812157" cy="9455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Ментальність «гомо совєтікус»- це різновид рабства.</a:t>
            </a:r>
            <a:br>
              <a:rPr lang="ru-RU" sz="20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Микола Рябчук</a:t>
            </a:r>
            <a:endParaRPr lang="uk-UA" sz="2000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5C123B8-CAA4-405C-9CB4-BCF9BFFBC3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9" y="4217349"/>
            <a:ext cx="3002539" cy="221735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0B9DC25-6D69-4843-A855-59D87BBD5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828" y="1711355"/>
            <a:ext cx="4445972" cy="44656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 soviet</a:t>
            </a:r>
            <a:r>
              <a:rPr lang="uk-UA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</a:t>
            </a:r>
            <a:r>
              <a:rPr lang="uk-UA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параметри, засоби формування. </a:t>
            </a:r>
          </a:p>
          <a:p>
            <a:pPr marL="0" indent="0" algn="ctr">
              <a:buNone/>
            </a:pPr>
            <a:endParaRPr lang="uk-UA" sz="40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Шляхи подолання</a:t>
            </a:r>
          </a:p>
          <a:p>
            <a:pPr marL="0" indent="0" algn="ctr">
              <a:buNone/>
            </a:pPr>
            <a:r>
              <a:rPr lang="uk-UA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радянськості.   </a:t>
            </a: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uk-UA" sz="40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Консультант К.Маліцька</a:t>
            </a:r>
            <a:endParaRPr lang="uk-UA" sz="18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0EC95C-79A3-4742-B662-AC6656DB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22" y="130577"/>
            <a:ext cx="1908213" cy="17618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A30F40-D24B-4661-B99C-6B09DCC13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>
          <a:xfrm>
            <a:off x="327099" y="2047009"/>
            <a:ext cx="3446118" cy="20381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9A6A4C-0EC9-48FF-9D10-60DEC3614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8" t="12247" r="29288" b="24075"/>
          <a:stretch/>
        </p:blipFill>
        <p:spPr>
          <a:xfrm>
            <a:off x="3872798" y="1595004"/>
            <a:ext cx="3446117" cy="2490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A8545-DF85-41C4-9886-69E5143FA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20" y="4171522"/>
            <a:ext cx="3964780" cy="24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3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176F5-3FE9-4635-A335-3C255851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83" y="135082"/>
            <a:ext cx="8912444" cy="131964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Міф про «щасливе дитинство»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5F83C-6326-4C06-AC28-3ED2D2F8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555" y="1454727"/>
            <a:ext cx="5739245" cy="5070764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Наказ Сталіна про розстріл в срср дітей із сімей «ворогів народу» віком з 12 років;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Наказ єжова 00486 1937року: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1)у дружин «ворогів народу» відбирали дітей:грудних- в табірні ясла, дітей віком 1,5-15 років поміщали в табори;  Акмолінський жіночий табір;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2) маркування: ЧСИР, ЖИР, соціально- небезпечна дитина – віком від 15 років;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Дитбудинки, табори, зміна імен, прізвищ, дат народження дітям «ворогів народу».В таборах - насильство над дітьми</a:t>
            </a:r>
          </a:p>
          <a:p>
            <a:endParaRPr lang="uk-UA"/>
          </a:p>
          <a:p>
            <a:endParaRPr lang="uk-UA"/>
          </a:p>
          <a:p>
            <a:endParaRPr lang="uk-UA"/>
          </a:p>
          <a:p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CE8B1-6459-4309-A318-5AA7A2F7D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7855"/>
            <a:ext cx="5309755" cy="498763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/>
          </a:p>
          <a:p>
            <a:pPr marL="0" indent="0">
              <a:buNone/>
            </a:pP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1936р.- 65 днів декретної відпустки</a:t>
            </a:r>
          </a:p>
          <a:p>
            <a:pPr marL="0" indent="0">
              <a:buNone/>
            </a:pP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не довіряла дітей батькам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7815F-237A-4E4F-B13E-CAA8D475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55" y="2679710"/>
            <a:ext cx="3187817" cy="21702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E77584-85BC-4FBB-9922-DF1D404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14" y="3671851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3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56F94-0F5A-4B96-8EBD-2D855BAD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91"/>
            <a:ext cx="7458512" cy="74662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Міфи, які живлять «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 sovietikus</a:t>
            </a:r>
            <a:r>
              <a:rPr lang="uk-UA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4E2A6-2779-4DA5-9A48-9384F7901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89901"/>
            <a:ext cx="4497197" cy="5187062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Всезагальна рівність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 медицина у світі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 освіта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 суспільство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Їжа- «смак радянського»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безробіття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Ми(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срср, росія-правонаступниця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) «ні накавонєнападалі»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«побєдобєсіє»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«усе своє»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 народів»</a:t>
            </a: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51025E-295F-45EA-8250-B1AF420348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45" y="457201"/>
            <a:ext cx="2952924" cy="239499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369408-57CA-4A00-8D53-E575677A7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b="5093"/>
          <a:stretch/>
        </p:blipFill>
        <p:spPr>
          <a:xfrm>
            <a:off x="8743745" y="3160956"/>
            <a:ext cx="3489819" cy="2530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A200A8-55D6-4DCF-A8C6-631D5C501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31" y="3600620"/>
            <a:ext cx="2289168" cy="26107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96D77E-49D1-4627-BD29-18A42AAE8E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7783" r="8989" b="8548"/>
          <a:stretch/>
        </p:blipFill>
        <p:spPr>
          <a:xfrm>
            <a:off x="5873156" y="989902"/>
            <a:ext cx="2289168" cy="26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A0820-C913-472D-9E83-0369C902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791" y="322118"/>
            <a:ext cx="6089248" cy="10951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Втечі із совєтського раю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9C1A-DE05-455E-BB9E-B2007EC49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40878" y="807542"/>
            <a:ext cx="4546833" cy="48431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/>
          </a:p>
          <a:p>
            <a:endParaRPr lang="uk-UA"/>
          </a:p>
          <a:p>
            <a:pPr marL="0" indent="0">
              <a:buNone/>
            </a:pP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925A04-F608-46F6-83E3-64F1D3F61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7475" y="1615352"/>
            <a:ext cx="4801299" cy="49205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/>
          </a:p>
          <a:p>
            <a:endParaRPr lang="uk-UA"/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 Кравченко,1944 р.</a:t>
            </a:r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Алілуєва 1966р.</a:t>
            </a:r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Дайна Палена,1970 р.</a:t>
            </a:r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Курілов, океанолог, 1974р.</a:t>
            </a:r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 Беленко, ст.лейтенант, льотчик,1978р.</a:t>
            </a:r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Сім’я Овечкіних, 1978р.</a:t>
            </a:r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Ліліана Гасинська («</a:t>
            </a:r>
            <a:r>
              <a:rPr lang="uk-UA" sz="3400" i="1">
                <a:latin typeface="Times New Roman" panose="02020603050405020304" pitchFamily="18" charset="0"/>
                <a:cs typeface="Times New Roman" panose="02020603050405020304" pitchFamily="18" charset="0"/>
              </a:rPr>
              <a:t>леді в бікіні»</a:t>
            </a:r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),1979р.</a:t>
            </a:r>
          </a:p>
          <a:p>
            <a:r>
              <a:rPr lang="uk-UA" sz="3400">
                <a:latin typeface="Times New Roman" panose="02020603050405020304" pitchFamily="18" charset="0"/>
                <a:cs typeface="Times New Roman" panose="02020603050405020304" pitchFamily="18" charset="0"/>
              </a:rPr>
              <a:t>Лесь Биков. «Я не хочу жити з комуністами»</a:t>
            </a:r>
          </a:p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BA6680-DE14-43AA-B4CB-2DC17428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9" y="3847513"/>
            <a:ext cx="1853968" cy="2473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A1552-7033-43B9-8A9F-0313AB599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12676"/>
          <a:stretch/>
        </p:blipFill>
        <p:spPr>
          <a:xfrm>
            <a:off x="4867469" y="4055001"/>
            <a:ext cx="1907960" cy="22656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94A855-853A-4D99-A47E-F7051B3DB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7471" r="2733" b="9239"/>
          <a:stretch/>
        </p:blipFill>
        <p:spPr>
          <a:xfrm>
            <a:off x="2993791" y="1615352"/>
            <a:ext cx="3368419" cy="2057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32D433-F3A2-4F85-8146-BDB3E8869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-817" r="10152" b="5969"/>
          <a:stretch/>
        </p:blipFill>
        <p:spPr>
          <a:xfrm rot="10800000" flipV="1">
            <a:off x="599778" y="1022789"/>
            <a:ext cx="2068627" cy="26499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0A8BD6-42A5-45D8-9647-09757531F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06" y="4337637"/>
            <a:ext cx="1968306" cy="19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2E4E4-13CA-4282-B5E8-18DDC666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4691"/>
            <a:ext cx="6421582" cy="705819"/>
          </a:xfrm>
        </p:spPr>
        <p:txBody>
          <a:bodyPr>
            <a:normAutofit/>
          </a:bodyPr>
          <a:lstStyle/>
          <a:p>
            <a:r>
              <a:rPr lang="ru-RU"/>
              <a:t> 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«Живучість» радянськості</a:t>
            </a:r>
            <a:endParaRPr lang="uk-UA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D1A58-40CF-49CC-A156-1133AD09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09" y="1182848"/>
            <a:ext cx="5801591" cy="555046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Ностальгія по-совєтськи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Пропагандистське кліше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 не так влаштовані щелепи», « так удобно»  (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мови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Не/переписана «правильна» історія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Масова культура без цензури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Амбівалентність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Маркери, символи у публічному просторі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традиції відзначення совкових свят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 національної та історичної пам’яті</a:t>
            </a:r>
          </a:p>
          <a:p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28B01-30D3-4DD8-9333-7BD99879C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4482" y="3179618"/>
            <a:ext cx="5018808" cy="32419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фрази, які вбивають впевненість у собі, креативність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"Ти що, найрозумніший?".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"Сиди тихо, не висовуйся!" 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"Мовчи, це не твоє діло!" -.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"У нас так не прийнято" </a:t>
            </a:r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2ABA63-C5F9-4EE5-BAF1-64AD7A2F2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3" y="270165"/>
            <a:ext cx="3771900" cy="26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907D4-A444-4CC9-BD85-5998FDFF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890" y="365125"/>
            <a:ext cx="9628909" cy="1325563"/>
          </a:xfrm>
        </p:spPr>
        <p:txBody>
          <a:bodyPr/>
          <a:lstStyle/>
          <a:p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подолання радянськості</a:t>
            </a:r>
            <a:endParaRPr lang="uk-UA" b="1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86621-D189-48A8-ADD8-BFE8B9320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673" y="1825625"/>
            <a:ext cx="5417127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амбівалентності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віри у власні сили, професійність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національної та історичної пам’яті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Дерадянизація чинного законодавства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публічного простору від маркерів, символів совка</a:t>
            </a:r>
          </a:p>
          <a:p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FA3249-E221-4E02-9FC4-8881CB8DC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 зруйнованих, втрачених пам’яток історії, архітектури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Розвінчування міфів, які живлять совок, рашизм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Дерусифікація, декомунізація, дерадянизація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Викриття «білих плям» національної, регіональної історії</a:t>
            </a:r>
          </a:p>
        </p:txBody>
      </p:sp>
    </p:spTree>
    <p:extLst>
      <p:ext uri="{BB962C8B-B14F-4D97-AF65-F5344CB8AC3E}">
        <p14:creationId xmlns:p14="http://schemas.microsoft.com/office/powerpoint/2010/main" val="317393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B54F-1D82-4E8D-98EF-6F7183A8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r>
              <a:rPr lang="uk-UA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радянська</a:t>
            </a:r>
            <a:r>
              <a:rPr lang="uk-UA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=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Homo sovieticus </a:t>
            </a:r>
            <a:endParaRPr lang="uk-UA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A9AB1-CA46-47AA-99A7-48D14E2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945" y="1392382"/>
            <a:ext cx="5254177" cy="47845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Homo sovieticus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lat. — «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гомо совєтікус», буквально «людина радянська») — саркастичний і критичний термін, що вживається до середньо статистичної людини, яка народилася в радянському союзі або в одній з країн Східного блоку і яка сприймає навколишній світ, використовуючи виключно через систему міфів Радянського Союзу.</a:t>
            </a: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207F4F-93B3-46E2-A103-56994565E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2827" y="1205346"/>
            <a:ext cx="2961409" cy="429144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термін з’явився в 1975 році</a:t>
            </a:r>
          </a:p>
          <a:p>
            <a:pPr marL="0" indent="0">
              <a:buNone/>
            </a:pP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Автор- Декамбра Фернанда (Іспанія)</a:t>
            </a:r>
          </a:p>
          <a:p>
            <a:pPr marL="0" indent="0">
              <a:buNone/>
            </a:pP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1982р.-А.Зінов’єв поширив, розвинув</a:t>
            </a:r>
          </a:p>
          <a:p>
            <a:pPr marL="0" indent="0">
              <a:buNone/>
            </a:pP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сленг-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«совок», «вата»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A6A0C-9A75-44B5-BBEC-588F2985A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82" y="2045566"/>
            <a:ext cx="3719945" cy="3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A6F756-99F4-449C-947C-1A300D2A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728"/>
            <a:ext cx="8574248" cy="745397"/>
          </a:xfrm>
        </p:spPr>
        <p:txBody>
          <a:bodyPr>
            <a:normAutofit fontScale="90000"/>
          </a:bodyPr>
          <a:lstStyle/>
          <a:p>
            <a:r>
              <a:rPr lang="uk-UA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«радянської ідентичності</a:t>
            </a:r>
            <a:r>
              <a:rPr 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D164C08-698E-463B-BD15-C21865D54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945" y="1319644"/>
            <a:ext cx="6296891" cy="51596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лояльність до партії, її лідера;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сповідування марксистсько-ленінської ідеології;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атеїзм;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колективізм як усвідомлення нерозривності індивідуального «я» і радянського «ми»;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значущості «суспільно корисної праці»;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 патріотизм, який заперечує  «буржуазний націоналізм»;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ненависть до ворогів, які зазіхають на «здобутки соціалістичного будівництва»;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інтернаціоналізм культури з провідною роллю російської культури – «пролетарської модерної</a:t>
            </a:r>
            <a:r>
              <a:rPr lang="uk-UA"/>
              <a:t>» </a:t>
            </a: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  <a:p>
            <a:endParaRPr lang="uk-UA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9FC91ED-96D1-443C-A859-19D4481DF6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"/>
          <a:stretch/>
        </p:blipFill>
        <p:spPr>
          <a:xfrm>
            <a:off x="7046753" y="4010125"/>
            <a:ext cx="3078473" cy="215932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D2DAF1-CB72-404C-B18B-2312F3900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5873" r="21187" b="6503"/>
          <a:stretch/>
        </p:blipFill>
        <p:spPr>
          <a:xfrm>
            <a:off x="10318173" y="4066284"/>
            <a:ext cx="1582882" cy="20470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131449-622A-4A42-94AA-C225FC857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30" y="1245282"/>
            <a:ext cx="2506895" cy="1959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20E08D-A996-4348-912D-325CE0759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5"/>
          <a:stretch/>
        </p:blipFill>
        <p:spPr>
          <a:xfrm>
            <a:off x="9305801" y="2048307"/>
            <a:ext cx="2886199" cy="18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C8C7-EC2A-40A5-BE20-18213A60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3" y="30779"/>
            <a:ext cx="6300418" cy="829829"/>
          </a:xfrm>
        </p:spPr>
        <p:txBody>
          <a:bodyPr>
            <a:normAutofit fontScale="90000"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формування «нової людини» або </a:t>
            </a:r>
            <a:br>
              <a:rPr lang="uk-UA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«правильного радянського суб’єкта»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E1AD5-33F9-4099-AA49-F6188E82D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773" y="1039091"/>
            <a:ext cx="5760027" cy="5137872"/>
          </a:xfrm>
        </p:spPr>
        <p:txBody>
          <a:bodyPr>
            <a:normAutofit fontScale="92500" lnSpcReduction="20000"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«Очищення» суспільства від «ворогів народу» та їх поплічників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«класових ворогів»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можливих «ворожих настроїв»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виправно-трудових таборів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Каральна психіатрія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 контроль і тиск(</a:t>
            </a:r>
            <a:r>
              <a:rPr lang="uk-UA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в ЗМІ, масовій культурі;політична релігія; політика пам’яті, героїзація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розподіл продуктів, благ і можливостей</a:t>
            </a: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00DDC74-508C-4A6C-98C9-019E05CDD6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4875974"/>
            <a:ext cx="2847975" cy="16002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1DB913-E9E2-4A80-A0AC-6BB20E954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5" y="2663576"/>
            <a:ext cx="2924175" cy="22123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AB8270-72B1-4C9E-94AD-3F6B49E37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5" y="3743108"/>
            <a:ext cx="2847975" cy="20654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A9EF9D-90B5-47A0-ADC9-6574489E4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91" y="384464"/>
            <a:ext cx="2626239" cy="28532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D57B9-1B7E-4540-BA05-7F765F67B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16" y="82301"/>
            <a:ext cx="2150684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3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C430D-0840-410A-AE0C-38FC9EED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910"/>
          </a:xfrm>
        </p:spPr>
        <p:txBody>
          <a:bodyPr>
            <a:normAutofit fontScale="90000"/>
          </a:bodyPr>
          <a:lstStyle/>
          <a:p>
            <a:r>
              <a:rPr lang="uk-UA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 «знаряддя перетворення суспільства», вчителі- «агенти комуністичної просвіти»</a:t>
            </a:r>
            <a:br>
              <a:rPr lang="uk-UA" sz="32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/>
              <a:t>                             </a:t>
            </a:r>
            <a:r>
              <a:rPr lang="en-US" sz="3200"/>
              <a:t>                     </a:t>
            </a:r>
            <a:r>
              <a:rPr lang="uk-UA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uk-UA" sz="2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en-US" sz="2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з’їзд ркп(б) 1919 рік</a:t>
            </a:r>
            <a:r>
              <a:rPr lang="uk-UA" sz="220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F59F8D-FF9D-4350-8A77-5DB19ACB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17" y="1122218"/>
            <a:ext cx="5185064" cy="5488307"/>
          </a:xfrm>
        </p:spPr>
        <p:txBody>
          <a:bodyPr>
            <a:normAutofit fontScale="25000" lnSpcReduction="20000"/>
          </a:bodyPr>
          <a:lstStyle/>
          <a:p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1919</a:t>
            </a:r>
            <a:r>
              <a:rPr lang="uk-UA" sz="8000">
                <a:latin typeface="Times New Roman" panose="02020603050405020304" pitchFamily="18" charset="0"/>
                <a:cs typeface="Times New Roman" panose="02020603050405020304" pitchFamily="18" charset="0"/>
              </a:rPr>
              <a:t>р.-большевицька програма лікнепу</a:t>
            </a:r>
          </a:p>
          <a:p>
            <a:r>
              <a:rPr lang="uk-UA" sz="8000"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Поетапна «ініціація»:жовтенята-піонери- комсомольці.</a:t>
            </a: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Школа-контролер зовнішнього вигляду учнів</a:t>
            </a:r>
          </a:p>
          <a:p>
            <a:r>
              <a:rPr lang="uk-UA" sz="8000">
                <a:latin typeface="Times New Roman" panose="02020603050405020304" pitchFamily="18" charset="0"/>
                <a:cs typeface="Times New Roman" panose="02020603050405020304" pitchFamily="18" charset="0"/>
              </a:rPr>
              <a:t>1933р.- новий український правопис-124 поправки для знищення унікальності української мови</a:t>
            </a:r>
          </a:p>
          <a:p>
            <a:r>
              <a:rPr lang="uk-UA" sz="800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«правильної історії», зросійщення освіти, навчання вмінню говорити по-більшовицьки</a:t>
            </a:r>
          </a:p>
          <a:p>
            <a:r>
              <a:rPr lang="uk-UA" sz="800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школи до різних большевицьких кампаній, акцій. </a:t>
            </a:r>
          </a:p>
          <a:p>
            <a:endParaRPr lang="en-US" sz="6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EEB9F9A6-0664-4499-8EBF-2A494807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9867" y="1912690"/>
            <a:ext cx="4242133" cy="4815281"/>
          </a:xfrm>
        </p:spPr>
        <p:txBody>
          <a:bodyPr>
            <a:normAutofit fontScale="25000" lnSpcReduction="20000"/>
          </a:bodyPr>
          <a:lstStyle/>
          <a:p>
            <a:r>
              <a:rPr lang="uk-UA" sz="9600">
                <a:latin typeface="Times New Roman" panose="02020603050405020304" pitchFamily="18" charset="0"/>
                <a:cs typeface="Times New Roman" panose="02020603050405020304" pitchFamily="18" charset="0"/>
              </a:rPr>
              <a:t>Місія школи- формування «нової людина»,  «будівників комунізму», які:</a:t>
            </a:r>
          </a:p>
          <a:p>
            <a:pPr>
              <a:buFontTx/>
              <a:buChar char="-"/>
            </a:pPr>
            <a:r>
              <a:rPr lang="uk-UA" sz="960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виховані на ідеях м-л;</a:t>
            </a:r>
          </a:p>
          <a:p>
            <a:pPr>
              <a:buFontTx/>
              <a:buChar char="-"/>
            </a:pPr>
            <a:r>
              <a:rPr lang="uk-UA" sz="960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дотримуються совєтських законів, соціалістичного правопорядку;</a:t>
            </a:r>
          </a:p>
          <a:p>
            <a:pPr>
              <a:buFontTx/>
              <a:buChar char="-"/>
            </a:pPr>
            <a:r>
              <a:rPr lang="uk-UA" sz="9600">
                <a:latin typeface="Times New Roman" panose="02020603050405020304" pitchFamily="18" charset="0"/>
                <a:cs typeface="Times New Roman" panose="02020603050405020304" pitchFamily="18" charset="0"/>
              </a:rPr>
              <a:t>по-комуністичному ставляться до суспільно-корисної праці;</a:t>
            </a:r>
          </a:p>
          <a:p>
            <a:pPr>
              <a:buFontTx/>
              <a:buChar char="-"/>
            </a:pPr>
            <a:r>
              <a:rPr lang="uk-UA" sz="9600"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готуються до захисту соціалістичної батьківщини</a:t>
            </a:r>
          </a:p>
          <a:p>
            <a:pPr marL="0" indent="0">
              <a:buNone/>
            </a:pPr>
            <a:endParaRPr lang="uk-UA" sz="9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9600" i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срср «Про народну освіту»  (1974)</a:t>
            </a:r>
          </a:p>
          <a:p>
            <a:pPr>
              <a:buFontTx/>
              <a:buChar char="-"/>
            </a:pPr>
            <a:endParaRPr lang="uk-UA" sz="9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9ADE72-CF67-4D3F-851A-5675921C2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81" y="1995055"/>
            <a:ext cx="2592532" cy="2074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1BD78D-6429-40BF-A336-3D99C0D8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29" y="4086400"/>
            <a:ext cx="1809750" cy="2524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A0568D-26C0-4F4A-B9D7-9EE36588F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8" y="2087128"/>
            <a:ext cx="2592532" cy="1982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01C1FA-342E-4F56-91ED-1BA0FA7EC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54" y="1526381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C3C6-445F-4384-BD70-9E01B310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«гомо совєтікус» - гвинтик</a:t>
            </a:r>
            <a:br>
              <a:rPr 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тоталітарної машини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6F791-41F3-4B07-8828-B880F5E64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50973" cy="43513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«Нова людина» –не мислить критично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 обстоює свої права і свободи (</a:t>
            </a:r>
            <a:r>
              <a:rPr lang="uk-U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СРСР в 1948 році не проголосував  за ЗДПЛ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«гомо совєтікус» може писати  «листи у владу», голосувати за «непорушний блок комуністів  і безпартійних»</a:t>
            </a: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Колгоспники-кріпак</a:t>
            </a:r>
            <a:r>
              <a:rPr lang="uk-UA"/>
              <a:t>и</a:t>
            </a:r>
          </a:p>
          <a:p>
            <a:endParaRPr lang="uk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AA91A3-4B39-49C2-B6D9-5CB5D5D7E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3"/>
          <a:stretch/>
        </p:blipFill>
        <p:spPr>
          <a:xfrm>
            <a:off x="8363825" y="3155659"/>
            <a:ext cx="2843868" cy="318279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26D952-6366-4AE4-A0C7-B60B6FAAD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4" y="519545"/>
            <a:ext cx="3262745" cy="24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3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62CDB-B054-42E6-A0C1-0898A57A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81" y="267964"/>
            <a:ext cx="11239237" cy="63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FD566B-9D22-4CF7-BD37-C567366E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311727"/>
            <a:ext cx="11617037" cy="63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404CB6-AB00-45B1-90C0-51F17D061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5" r="12843"/>
          <a:stretch/>
        </p:blipFill>
        <p:spPr>
          <a:xfrm>
            <a:off x="103909" y="176646"/>
            <a:ext cx="8801100" cy="63072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33C79E-159D-4AED-A95D-4BD6C470F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28" t="36506" r="18895" b="4194"/>
          <a:stretch/>
        </p:blipFill>
        <p:spPr>
          <a:xfrm>
            <a:off x="8905009" y="1413164"/>
            <a:ext cx="310688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5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733</Words>
  <Application>Microsoft Office PowerPoint</Application>
  <PresentationFormat>Широкоэкранный</PresentationFormat>
  <Paragraphs>125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Ментальність «гомо совєтікус»- це різновид рабства.                                                                                                   Микола Рябчук</vt:lpstr>
      <vt:lpstr>«Людина радянська» = Homo sovieticus </vt:lpstr>
      <vt:lpstr>Параметри «радянської ідентичності»</vt:lpstr>
      <vt:lpstr>Засоби формування «нової людини» або  «правильного радянського суб’єкта»</vt:lpstr>
      <vt:lpstr>Школа- «знаряддя перетворення суспільства», вчителі- «агенти комуністичної просвіти»                                                   (ХVІІІ з’їзд ркп(б) 1919 рік)</vt:lpstr>
      <vt:lpstr>Модель «гомо совєтікус» - гвинтик  тоталітарної машини</vt:lpstr>
      <vt:lpstr>Презентация PowerPoint</vt:lpstr>
      <vt:lpstr>Презентация PowerPoint</vt:lpstr>
      <vt:lpstr>Презентация PowerPoint</vt:lpstr>
      <vt:lpstr>  Міф про «щасливе дитинство»</vt:lpstr>
      <vt:lpstr>Міфи, які живлять «homo sovietikus»</vt:lpstr>
      <vt:lpstr>Втечі із совєтського раю</vt:lpstr>
      <vt:lpstr> «Живучість» радянськості</vt:lpstr>
      <vt:lpstr>Шляхи подолання радянськості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Параметри</dc:title>
  <dc:creator>user1</dc:creator>
  <cp:lastModifiedBy>user1</cp:lastModifiedBy>
  <cp:revision>297</cp:revision>
  <dcterms:created xsi:type="dcterms:W3CDTF">2025-02-24T09:02:26Z</dcterms:created>
  <dcterms:modified xsi:type="dcterms:W3CDTF">2025-03-18T09:53:35Z</dcterms:modified>
</cp:coreProperties>
</file>